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25"/>
  </p:notesMasterIdLst>
  <p:handoutMasterIdLst>
    <p:handoutMasterId r:id="rId26"/>
  </p:handoutMasterIdLst>
  <p:sldIdLst>
    <p:sldId id="277" r:id="rId2"/>
    <p:sldId id="464" r:id="rId3"/>
    <p:sldId id="438" r:id="rId4"/>
    <p:sldId id="468" r:id="rId5"/>
    <p:sldId id="465" r:id="rId6"/>
    <p:sldId id="478" r:id="rId7"/>
    <p:sldId id="479" r:id="rId8"/>
    <p:sldId id="466" r:id="rId9"/>
    <p:sldId id="469" r:id="rId10"/>
    <p:sldId id="467" r:id="rId11"/>
    <p:sldId id="480" r:id="rId12"/>
    <p:sldId id="481" r:id="rId13"/>
    <p:sldId id="477" r:id="rId14"/>
    <p:sldId id="470" r:id="rId15"/>
    <p:sldId id="482" r:id="rId16"/>
    <p:sldId id="471" r:id="rId17"/>
    <p:sldId id="472" r:id="rId18"/>
    <p:sldId id="473" r:id="rId19"/>
    <p:sldId id="474" r:id="rId20"/>
    <p:sldId id="483" r:id="rId21"/>
    <p:sldId id="475" r:id="rId22"/>
    <p:sldId id="484" r:id="rId23"/>
    <p:sldId id="476" r:id="rId24"/>
  </p:sldIdLst>
  <p:sldSz cx="9144000" cy="6858000" type="screen4x3"/>
  <p:notesSz cx="7099300" cy="10234613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64"/>
            <p14:sldId id="438"/>
            <p14:sldId id="468"/>
            <p14:sldId id="465"/>
            <p14:sldId id="478"/>
            <p14:sldId id="479"/>
            <p14:sldId id="466"/>
            <p14:sldId id="469"/>
            <p14:sldId id="467"/>
            <p14:sldId id="480"/>
            <p14:sldId id="481"/>
            <p14:sldId id="477"/>
            <p14:sldId id="470"/>
            <p14:sldId id="482"/>
            <p14:sldId id="471"/>
            <p14:sldId id="472"/>
            <p14:sldId id="473"/>
            <p14:sldId id="474"/>
            <p14:sldId id="483"/>
            <p14:sldId id="475"/>
            <p14:sldId id="484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3366"/>
    <a:srgbClr val="6A91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5321"/>
  </p:normalViewPr>
  <p:slideViewPr>
    <p:cSldViewPr snapToGrid="0">
      <p:cViewPr>
        <p:scale>
          <a:sx n="100" d="100"/>
          <a:sy n="100" d="100"/>
        </p:scale>
        <p:origin x="177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3795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7493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9.xml"/><Relationship Id="rId21" Type="http://schemas.openxmlformats.org/officeDocument/2006/relationships/tags" Target="../tags/tag10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tags" Target="../tags/tag4.xml"/><Relationship Id="rId16" Type="http://schemas.openxmlformats.org/officeDocument/2006/relationships/tags" Target="../tags/tag5.xml"/><Relationship Id="rId17" Type="http://schemas.openxmlformats.org/officeDocument/2006/relationships/tags" Target="../tags/tag6.xml"/><Relationship Id="rId18" Type="http://schemas.openxmlformats.org/officeDocument/2006/relationships/tags" Target="../tags/tag7.xml"/><Relationship Id="rId19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nfred/implicit" TargetMode="External"/><Relationship Id="rId3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://sifter.org/~simon/journal/20061211.html" TargetMode="Externa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Coding Matrix </a:t>
            </a:r>
            <a:r>
              <a:rPr lang="en-US" altLang="it-IT" dirty="0" smtClean="0">
                <a:solidFill>
                  <a:srgbClr val="002060"/>
                </a:solidFill>
              </a:rPr>
              <a:t>Factorization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11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</a:t>
            </a:r>
            <a:r>
              <a:rPr lang="en-US" sz="2000" dirty="0" smtClean="0"/>
              <a:t>shuffle </a:t>
            </a:r>
            <a:r>
              <a:rPr lang="en-US" sz="2000" b="1" u="sng" dirty="0" smtClean="0"/>
              <a:t>non-zero</a:t>
            </a:r>
            <a:r>
              <a:rPr lang="en-US" sz="2000" b="1" dirty="0" smtClean="0"/>
              <a:t> </a:t>
            </a:r>
            <a:r>
              <a:rPr lang="en-US" sz="2000" dirty="0" smtClean="0"/>
              <a:t>user-item </a:t>
            </a:r>
            <a:r>
              <a:rPr lang="en-US" sz="2000" dirty="0"/>
              <a:t>pairs in </a:t>
            </a:r>
            <a:r>
              <a:rPr lang="en-US" sz="2000" dirty="0" smtClean="0"/>
              <a:t>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Random shuffle </a:t>
            </a:r>
            <a:r>
              <a:rPr lang="en-US" sz="2000" b="1" u="sng" dirty="0"/>
              <a:t>non-zero</a:t>
            </a:r>
            <a:r>
              <a:rPr lang="en-US" sz="2000" b="1" dirty="0"/>
              <a:t> </a:t>
            </a:r>
            <a:r>
              <a:rPr lang="en-US" sz="2000" dirty="0"/>
              <a:t>user-item pairs in R</a:t>
            </a:r>
          </a:p>
          <a:p>
            <a:pPr lvl="1"/>
            <a:r>
              <a:rPr lang="en-US" sz="2000" dirty="0" smtClean="0"/>
              <a:t>For </a:t>
            </a:r>
            <a:r>
              <a:rPr lang="en-US" sz="2000" dirty="0" smtClean="0"/>
              <a:t>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Complexity Time: O(</a:t>
            </a:r>
            <a:r>
              <a:rPr lang="en-US" sz="2000" dirty="0" err="1" smtClean="0"/>
              <a:t>nnz</a:t>
            </a:r>
            <a:r>
              <a:rPr lang="mr-IN" sz="2000" dirty="0" smtClean="0"/>
              <a:t>(</a:t>
            </a:r>
            <a:r>
              <a:rPr lang="mr-IN" sz="2000" dirty="0" err="1" smtClean="0"/>
              <a:t>R</a:t>
            </a:r>
            <a:r>
              <a:rPr lang="mr-IN" sz="2000" dirty="0" smtClean="0"/>
              <a:t>)</a:t>
            </a:r>
            <a:r>
              <a:rPr lang="en-US" sz="2000" dirty="0" smtClean="0"/>
              <a:t>) &lt;&lt; O(MN) </a:t>
            </a:r>
            <a:r>
              <a:rPr lang="mr-IN" sz="2000" dirty="0" smtClean="0"/>
              <a:t>–</a:t>
            </a:r>
            <a:r>
              <a:rPr lang="en-US" sz="2000" dirty="0" smtClean="0"/>
              <a:t> Space: O((N+M)K)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Now let’s code it!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1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MF-SGD tips and tricks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Tune the learning rate</a:t>
            </a:r>
          </a:p>
          <a:p>
            <a:pPr lvl="1"/>
            <a:r>
              <a:rPr lang="en-US" sz="2000" dirty="0" smtClean="0"/>
              <a:t>Grid search with cross-validation</a:t>
            </a:r>
          </a:p>
          <a:p>
            <a:pPr lvl="1"/>
            <a:r>
              <a:rPr lang="en-US" sz="2000" dirty="0" smtClean="0"/>
              <a:t>Reduce the learning rate over time with time decay</a:t>
            </a:r>
          </a:p>
          <a:p>
            <a:pPr lvl="1"/>
            <a:r>
              <a:rPr lang="en-US" sz="2000" dirty="0" smtClean="0"/>
              <a:t>More sophisticated method (</a:t>
            </a:r>
            <a:r>
              <a:rPr lang="en-US" sz="2000" dirty="0" err="1" smtClean="0"/>
              <a:t>Adagrad</a:t>
            </a:r>
            <a:r>
              <a:rPr lang="en-US" sz="2000" dirty="0" smtClean="0"/>
              <a:t>,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Regularization factors play a big role</a:t>
            </a:r>
          </a:p>
          <a:p>
            <a:pPr lvl="1"/>
            <a:r>
              <a:rPr lang="en-US" sz="2000" dirty="0" smtClean="0"/>
              <a:t>Tune them as well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1750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idea: represent users by the items they have rated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44000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3759201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30178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05580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070100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</a:t>
            </a:r>
            <a:r>
              <a:rPr lang="en-US" sz="1600" dirty="0" smtClean="0"/>
              <a:t> </a:t>
            </a:r>
            <a:r>
              <a:rPr lang="en-US" sz="1600" dirty="0" smtClean="0"/>
              <a:t>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253176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</a:t>
            </a:r>
            <a:r>
              <a:rPr lang="en-US" sz="1600" dirty="0" smtClean="0"/>
              <a:t>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26804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203342" y="3803246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49039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3712173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3686271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223334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3759201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08280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2886674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00589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369787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373294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3745928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3758126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289301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210846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286926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208471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3591831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289937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291305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42449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95983" y="5401846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3918" y="5392749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353499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</a:t>
            </a:r>
            <a:r>
              <a:rPr lang="en-US" sz="1600" dirty="0" smtClean="0"/>
              <a:t>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718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43741"/>
            <a:ext cx="5956300" cy="7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Loss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Pros:</a:t>
            </a:r>
            <a:endParaRPr lang="en-US" sz="2000" dirty="0"/>
          </a:p>
          <a:p>
            <a:pPr lvl="1"/>
            <a:r>
              <a:rPr lang="en-US" sz="1800" dirty="0"/>
              <a:t>Fewer parameters, usually N &lt;&lt; M</a:t>
            </a:r>
          </a:p>
          <a:p>
            <a:pPr lvl="1"/>
            <a:r>
              <a:rPr lang="en-US" sz="1800" dirty="0"/>
              <a:t>Handle new users as soon as they start providing </a:t>
            </a:r>
            <a:r>
              <a:rPr lang="en-US" sz="1800" dirty="0" smtClean="0"/>
              <a:t>ratings</a:t>
            </a:r>
          </a:p>
          <a:p>
            <a:r>
              <a:rPr lang="en-US" sz="2000" dirty="0" smtClean="0"/>
              <a:t>Cons:</a:t>
            </a:r>
          </a:p>
          <a:p>
            <a:pPr lvl="1"/>
            <a:r>
              <a:rPr lang="en-US" sz="1800" dirty="0" smtClean="0"/>
              <a:t>Much slower training than simple </a:t>
            </a:r>
            <a:r>
              <a:rPr lang="en-US" sz="1800" dirty="0" err="1" smtClean="0"/>
              <a:t>FunkSVD</a:t>
            </a:r>
            <a:endParaRPr lang="en-US" sz="1800" dirty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43741"/>
            <a:ext cx="5956300" cy="7755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5836"/>
            <a:ext cx="9144000" cy="7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AsySVD</a:t>
            </a:r>
            <a:r>
              <a:rPr lang="en-US" dirty="0" smtClean="0"/>
              <a:t>-SGD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Update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similar to </a:t>
            </a:r>
            <a:r>
              <a:rPr lang="en-US" sz="2400" dirty="0" err="1" smtClean="0"/>
              <a:t>FunkSVD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Homework: Code it!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733550"/>
            <a:ext cx="2406650" cy="59633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8150"/>
            <a:ext cx="3613150" cy="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 or WRMF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Implicit Alternating Least Squares</a:t>
            </a:r>
          </a:p>
          <a:p>
            <a:pPr lvl="1"/>
            <a:r>
              <a:rPr lang="en-US" sz="2000" dirty="0" smtClean="0"/>
              <a:t>Collaborative </a:t>
            </a:r>
            <a:r>
              <a:rPr lang="en-US" sz="2000" dirty="0"/>
              <a:t>Filtering for Implicit Feedback </a:t>
            </a:r>
            <a:r>
              <a:rPr lang="en-US" sz="2000" dirty="0" smtClean="0"/>
              <a:t>Datasets (Hu et al, 2008)</a:t>
            </a:r>
          </a:p>
          <a:p>
            <a:r>
              <a:rPr lang="en-US" sz="2400" dirty="0" smtClean="0"/>
              <a:t>Also called Weighted Regularized Matrix Factorization (WRMF)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Implicit feedback</a:t>
            </a:r>
          </a:p>
          <a:p>
            <a:pPr lvl="1"/>
            <a:r>
              <a:rPr lang="en-US" sz="2000" dirty="0" smtClean="0"/>
              <a:t>Numerical values in explicit feedback express </a:t>
            </a:r>
            <a:r>
              <a:rPr lang="en-US" sz="2000" b="1" dirty="0" smtClean="0"/>
              <a:t>preference</a:t>
            </a:r>
            <a:r>
              <a:rPr lang="en-US" sz="2000" dirty="0" smtClean="0"/>
              <a:t> (1-totally dislike, 5-really like)</a:t>
            </a:r>
          </a:p>
          <a:p>
            <a:pPr lvl="1"/>
            <a:r>
              <a:rPr lang="en-US" sz="2000" dirty="0" smtClean="0"/>
              <a:t>Numerical values in implicit feedback express </a:t>
            </a:r>
            <a:r>
              <a:rPr lang="en-US" sz="2000" b="1" dirty="0" smtClean="0"/>
              <a:t>confidence</a:t>
            </a:r>
            <a:r>
              <a:rPr lang="en-US" sz="2000" dirty="0" smtClean="0"/>
              <a:t> (e.g., how much time have I watched a movie?)</a:t>
            </a:r>
          </a:p>
          <a:p>
            <a:pPr lvl="1"/>
            <a:r>
              <a:rPr lang="en-US" sz="2000" dirty="0"/>
              <a:t>No negative feedback</a:t>
            </a:r>
            <a:r>
              <a:rPr lang="en-US" sz="2000" dirty="0" smtClean="0"/>
              <a:t>: missing as ‘not-interacted’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490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1"/>
            <a:r>
              <a:rPr lang="en-US" sz="2000" dirty="0" smtClean="0"/>
              <a:t>Split the numerical score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 </a:t>
            </a:r>
            <a:r>
              <a:rPr lang="en-US" sz="2000" dirty="0" smtClean="0"/>
              <a:t>into</a:t>
            </a:r>
          </a:p>
          <a:p>
            <a:pPr lvl="2"/>
            <a:r>
              <a:rPr lang="en-US" sz="1600" dirty="0" smtClean="0"/>
              <a:t>preference score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</a:t>
            </a:r>
            <a:r>
              <a:rPr lang="en-US" sz="1600" baseline="-25000" dirty="0" err="1"/>
              <a:t>j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</a:t>
            </a:r>
            <a:r>
              <a:rPr lang="en-US" sz="1600" dirty="0" smtClean="0"/>
              <a:t>= 1 </a:t>
            </a:r>
            <a:r>
              <a:rPr lang="en-US" sz="1600" dirty="0" err="1" smtClean="0"/>
              <a:t>iif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</a:t>
            </a:r>
            <a:r>
              <a:rPr lang="en-US" sz="1600" dirty="0" smtClean="0"/>
              <a:t>&gt; 0 else 0)</a:t>
            </a:r>
          </a:p>
          <a:p>
            <a:pPr lvl="2"/>
            <a:r>
              <a:rPr lang="en-US" sz="1600" dirty="0" smtClean="0"/>
              <a:t>confidence score 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, </a:t>
            </a:r>
            <a:r>
              <a:rPr lang="en-US" sz="1600" dirty="0" smtClean="0"/>
              <a:t>for </a:t>
            </a:r>
            <a:r>
              <a:rPr lang="en-US" sz="1600" dirty="0" smtClean="0"/>
              <a:t>example</a:t>
            </a:r>
          </a:p>
          <a:p>
            <a:pPr lvl="2"/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Linear scaling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Log scaling</a:t>
            </a:r>
          </a:p>
          <a:p>
            <a:pPr lvl="2"/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19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838769"/>
            <a:ext cx="1333500" cy="2286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402004"/>
            <a:ext cx="2438400" cy="2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FunkSVD</a:t>
            </a:r>
            <a:r>
              <a:rPr lang="en-US" sz="2400" dirty="0" smtClean="0"/>
              <a:t> (rating prediction)</a:t>
            </a:r>
            <a:endParaRPr lang="en-US" sz="2400" dirty="0"/>
          </a:p>
          <a:p>
            <a:r>
              <a:rPr lang="en-US" sz="2400" dirty="0" err="1" smtClean="0"/>
              <a:t>AsymmetricSVD</a:t>
            </a:r>
            <a:r>
              <a:rPr lang="en-US" sz="2400" dirty="0" smtClean="0"/>
              <a:t> (rating prediction)</a:t>
            </a:r>
          </a:p>
          <a:p>
            <a:r>
              <a:rPr lang="en-US" sz="2400" dirty="0" smtClean="0"/>
              <a:t>IALS or WRMF (implicit feedback)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8488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2"/>
            <a:endParaRPr lang="en-US" sz="1600" dirty="0" smtClean="0"/>
          </a:p>
          <a:p>
            <a:pPr lvl="1"/>
            <a:r>
              <a:rPr lang="en-US" sz="2000" dirty="0" smtClean="0"/>
              <a:t>Matrix factorization over preference and confidence </a:t>
            </a:r>
            <a:r>
              <a:rPr lang="en-US" sz="2000" dirty="0" smtClean="0"/>
              <a:t>scores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Trained with Alternatin</a:t>
            </a:r>
            <a:r>
              <a:rPr lang="en-US" sz="2000" dirty="0" smtClean="0"/>
              <a:t>g Least Squares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X, optimize for Y</a:t>
            </a:r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2782"/>
            <a:ext cx="9144000" cy="1653436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3746500" y="2590800"/>
            <a:ext cx="5588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352634" y="2356517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Elementwise (</a:t>
            </a:r>
            <a:r>
              <a:rPr lang="en-US" sz="1200" dirty="0" err="1" smtClean="0">
                <a:solidFill>
                  <a:srgbClr val="FF0000"/>
                </a:solidFill>
              </a:rPr>
              <a:t>Hadamard</a:t>
            </a:r>
            <a:r>
              <a:rPr lang="en-US" sz="1200" dirty="0" smtClean="0">
                <a:solidFill>
                  <a:srgbClr val="FF0000"/>
                </a:solidFill>
              </a:rPr>
              <a:t>) product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21</a:t>
            </a:fld>
            <a:endParaRPr lang="en-US" alt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0" y="3825269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Equivalent to</a:t>
            </a:r>
            <a:endParaRPr lang="en-US" sz="1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60290" y="4687443"/>
            <a:ext cx="604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</a:t>
            </a:r>
            <a:r>
              <a:rPr lang="en-US" sz="1800" i="1" dirty="0" smtClean="0"/>
              <a:t>C</a:t>
            </a:r>
            <a:r>
              <a:rPr lang="en-US" sz="1800" i="1" baseline="30000" dirty="0" smtClean="0"/>
              <a:t>i</a:t>
            </a:r>
            <a:r>
              <a:rPr lang="en-US" sz="1800" dirty="0"/>
              <a:t> </a:t>
            </a:r>
            <a:r>
              <a:rPr lang="en-US" sz="1800" dirty="0" err="1" smtClean="0"/>
              <a:t>NxN</a:t>
            </a:r>
            <a:r>
              <a:rPr lang="en-US" sz="1800" dirty="0" smtClean="0"/>
              <a:t> diagonal matrix with 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i</a:t>
            </a:r>
            <a:r>
              <a:rPr lang="en-US" sz="1800" i="1" baseline="-25000" dirty="0" err="1" smtClean="0"/>
              <a:t>jj</a:t>
            </a:r>
            <a:r>
              <a:rPr lang="en-US" sz="1800" i="1" dirty="0" smtClean="0"/>
              <a:t> = </a:t>
            </a:r>
            <a:r>
              <a:rPr lang="en-US" sz="1800" i="1" dirty="0" err="1" smtClean="0"/>
              <a:t>c</a:t>
            </a:r>
            <a:r>
              <a:rPr lang="en-US" sz="1800" i="1" baseline="-25000" dirty="0" err="1" smtClean="0"/>
              <a:t>ij</a:t>
            </a:r>
            <a:endParaRPr lang="en-US" sz="1800" i="1" baseline="-25000" dirty="0" smtClean="0"/>
          </a:p>
          <a:p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i</a:t>
            </a:r>
            <a:r>
              <a:rPr lang="en-US" sz="1800" i="1" dirty="0" smtClean="0"/>
              <a:t>)</a:t>
            </a:r>
            <a:r>
              <a:rPr lang="en-US" sz="1800" dirty="0" smtClean="0"/>
              <a:t> is the vector of preferences of </a:t>
            </a:r>
            <a:r>
              <a:rPr lang="en-US" sz="1800" dirty="0" err="1" smtClean="0"/>
              <a:t>i</a:t>
            </a:r>
            <a:endParaRPr lang="en-US" sz="18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5" y="3667422"/>
            <a:ext cx="5589810" cy="68502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95" y="2269814"/>
            <a:ext cx="5589810" cy="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22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22" y="2419871"/>
            <a:ext cx="5181378" cy="10085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45" y="4337679"/>
            <a:ext cx="6563201" cy="54143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72154" y="2429859"/>
            <a:ext cx="17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Partial derivative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72154" y="4528071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Update Rule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32400"/>
          </a:xfrm>
        </p:spPr>
        <p:txBody>
          <a:bodyPr/>
          <a:lstStyle/>
          <a:p>
            <a:r>
              <a:rPr lang="en-US" sz="2000" dirty="0" smtClean="0"/>
              <a:t>Update rule - a trick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Back </a:t>
            </a:r>
            <a:r>
              <a:rPr lang="en-US" sz="2000" dirty="0" smtClean="0"/>
              <a:t>to 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/>
              <a:t>Fixed X, optimize for Y </a:t>
            </a:r>
            <a:r>
              <a:rPr lang="en-US" sz="1800" dirty="0" smtClean="0">
                <a:sym typeface="Wingdings"/>
              </a:rPr>
              <a:t> </a:t>
            </a:r>
            <a:r>
              <a:rPr lang="en-US" sz="1800" dirty="0" smtClean="0">
                <a:solidFill>
                  <a:srgbClr val="FF0000"/>
                </a:solidFill>
                <a:sym typeface="Wingdings"/>
              </a:rPr>
              <a:t>Do the math as HOMEWORK</a:t>
            </a:r>
          </a:p>
          <a:p>
            <a:r>
              <a:rPr lang="en-US" sz="2000" dirty="0" smtClean="0"/>
              <a:t>Implementation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Slow iterative code with </a:t>
            </a:r>
            <a:r>
              <a:rPr lang="en-US" sz="1600" dirty="0" err="1" smtClean="0"/>
              <a:t>numpy</a:t>
            </a:r>
            <a:r>
              <a:rPr lang="en-US" sz="1600" dirty="0" smtClean="0"/>
              <a:t> (uses _</a:t>
            </a:r>
            <a:r>
              <a:rPr lang="en-US" sz="1600" dirty="0" err="1" smtClean="0"/>
              <a:t>lsq_solver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 </a:t>
            </a:r>
            <a:r>
              <a:rPr lang="en-US" sz="1600" dirty="0" err="1" smtClean="0"/>
              <a:t>numpy</a:t>
            </a:r>
            <a:r>
              <a:rPr lang="en-US" sz="1600" dirty="0" smtClean="0"/>
              <a:t> only (uses _</a:t>
            </a:r>
            <a:r>
              <a:rPr lang="en-US" sz="1600" dirty="0" err="1" smtClean="0"/>
              <a:t>lsq_solver_fast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Faster parallelized </a:t>
            </a:r>
            <a:r>
              <a:rPr lang="en-US" sz="1600" dirty="0"/>
              <a:t>version at this link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2"/>
              </a:rPr>
              <a:t>https://github.com/benfred/implicit</a:t>
            </a:r>
            <a:r>
              <a:rPr lang="en-US" sz="1600" dirty="0" smtClean="0"/>
              <a:t> </a:t>
            </a:r>
            <a:endParaRPr lang="en-US" sz="16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23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1193800" cy="6163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68900" y="1727200"/>
            <a:ext cx="2730500" cy="70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880009"/>
            <a:ext cx="6362700" cy="5207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3013075" y="2693493"/>
            <a:ext cx="235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Independent from </a:t>
            </a:r>
            <a:r>
              <a:rPr lang="en-US" sz="1800" dirty="0" err="1" smtClean="0">
                <a:solidFill>
                  <a:srgbClr val="00B050"/>
                </a:solidFill>
              </a:rPr>
              <a:t>i</a:t>
            </a:r>
            <a:endParaRPr lang="en-US" sz="1800" dirty="0" smtClean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rgbClr val="00B050"/>
                </a:solidFill>
              </a:rPr>
              <a:t>Precompute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 flipH="1">
            <a:off x="5597528" y="2693493"/>
            <a:ext cx="301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Depends only on the </a:t>
            </a:r>
            <a:r>
              <a:rPr lang="en-US" sz="1800" b="1" dirty="0" smtClean="0">
                <a:solidFill>
                  <a:srgbClr val="FF0000"/>
                </a:solidFill>
              </a:rPr>
              <a:t>non-zeros </a:t>
            </a:r>
            <a:r>
              <a:rPr lang="en-US" sz="1800" dirty="0" smtClean="0">
                <a:solidFill>
                  <a:srgbClr val="FF0000"/>
                </a:solidFill>
              </a:rPr>
              <a:t>in p(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)!!!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(if one of the previous scaling functions is used)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2800" dirty="0" smtClean="0"/>
              <a:t>Matrix </a:t>
            </a:r>
            <a:r>
              <a:rPr lang="it-IT" sz="2800" dirty="0" err="1" smtClean="0"/>
              <a:t>Factorization</a:t>
            </a:r>
            <a:r>
              <a:rPr lang="it-IT" sz="2800" dirty="0" smtClean="0"/>
              <a:t> in </a:t>
            </a:r>
            <a:r>
              <a:rPr lang="it-IT" sz="2800" dirty="0" err="1" smtClean="0"/>
              <a:t>Recommender</a:t>
            </a:r>
            <a:r>
              <a:rPr lang="it-IT" sz="2800" dirty="0" smtClean="0"/>
              <a:t> Systems</a:t>
            </a:r>
            <a:endParaRPr lang="en-US" sz="2800" dirty="0"/>
          </a:p>
        </p:txBody>
      </p:sp>
      <p:sp>
        <p:nvSpPr>
          <p:cNvPr id="6147" name="Segnaposto numero diapositiva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fld id="{36CEC8EF-17F6-47E9-A376-485E685F5250}" type="slidenum">
              <a:rPr lang="en-US" altLang="it-IT" sz="1400" smtClean="0">
                <a:solidFill>
                  <a:srgbClr val="FF9900"/>
                </a:solidFill>
              </a:rPr>
              <a:pPr/>
              <a:t>3</a:t>
            </a:fld>
            <a:endParaRPr lang="en-US" altLang="it-IT" sz="1400" smtClean="0">
              <a:solidFill>
                <a:srgbClr val="FF9900"/>
              </a:solidFill>
            </a:endParaRPr>
          </a:p>
        </p:txBody>
      </p:sp>
      <p:sp>
        <p:nvSpPr>
          <p:cNvPr id="6149" name="Segnaposto piè di pagina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200" dirty="0" smtClean="0">
                <a:solidFill>
                  <a:srgbClr val="003366"/>
                </a:solidFill>
              </a:rPr>
              <a:t>Collaborative Filtering </a:t>
            </a:r>
            <a:r>
              <a:rPr lang="en-US" altLang="it-IT" sz="1200" smtClean="0">
                <a:solidFill>
                  <a:srgbClr val="003366"/>
                </a:solidFill>
              </a:rPr>
              <a:t>in Python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1808664" y="1803400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/>
          <p:cNvSpPr/>
          <p:nvPr/>
        </p:nvSpPr>
        <p:spPr>
          <a:xfrm>
            <a:off x="4533900" y="1798649"/>
            <a:ext cx="977900" cy="24765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 rot="5400000">
            <a:off x="6330950" y="1335099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/>
          <p:cNvSpPr/>
          <p:nvPr/>
        </p:nvSpPr>
        <p:spPr>
          <a:xfrm>
            <a:off x="2635250" y="2654300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4533900" y="266859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/>
          <p:cNvSpPr/>
          <p:nvPr/>
        </p:nvSpPr>
        <p:spPr>
          <a:xfrm rot="5400000">
            <a:off x="6045200" y="2184400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/>
          <p:cNvSpPr txBox="1"/>
          <p:nvPr/>
        </p:nvSpPr>
        <p:spPr>
          <a:xfrm>
            <a:off x="2571750" y="96520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4833535" y="965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6620967" y="965199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2256528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 </a:t>
            </a:r>
            <a:r>
              <a:rPr lang="en-US" sz="1600" dirty="0" smtClean="0"/>
              <a:t>items</a:t>
            </a:r>
            <a:endParaRPr lang="en-US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533900" y="142686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6284336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49" name="CasellaDiTesto 48"/>
          <p:cNvSpPr txBox="1"/>
          <p:nvPr/>
        </p:nvSpPr>
        <p:spPr>
          <a:xfrm rot="5400000">
            <a:off x="7471786" y="216314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1089019" y="2698345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Musers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3896778" y="269834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users</a:t>
            </a:r>
            <a:endParaRPr lang="en-US" sz="1600" dirty="0"/>
          </a:p>
        </p:txBody>
      </p:sp>
      <p:sp>
        <p:nvSpPr>
          <p:cNvPr id="52" name="Rettangolo 51"/>
          <p:cNvSpPr/>
          <p:nvPr/>
        </p:nvSpPr>
        <p:spPr>
          <a:xfrm>
            <a:off x="2635250" y="1803401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/>
          <p:cNvSpPr/>
          <p:nvPr/>
        </p:nvSpPr>
        <p:spPr>
          <a:xfrm>
            <a:off x="1790700" y="2654300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sellaDiTesto 54"/>
          <p:cNvSpPr txBox="1"/>
          <p:nvPr/>
        </p:nvSpPr>
        <p:spPr>
          <a:xfrm>
            <a:off x="2607172" y="438549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786845" y="260727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4857130" y="258137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65942" y="2105945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</a:t>
            </a:r>
            <a:r>
              <a:rPr lang="en-US" sz="1600" baseline="-25000" dirty="0"/>
              <a:t>J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4" y="4954212"/>
            <a:ext cx="3835400" cy="108130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0" y="4954212"/>
            <a:ext cx="3891365" cy="10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464299" y="3065190"/>
            <a:ext cx="25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Regularization (</a:t>
            </a:r>
            <a:r>
              <a:rPr lang="en-US" sz="1800" smtClean="0">
                <a:solidFill>
                  <a:srgbClr val="FF0000"/>
                </a:solidFill>
              </a:rPr>
              <a:t>prevent overfitting)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464299" y="3065190"/>
            <a:ext cx="25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Regularization (</a:t>
            </a:r>
            <a:r>
              <a:rPr lang="en-US" sz="1800" smtClean="0">
                <a:solidFill>
                  <a:srgbClr val="FF0000"/>
                </a:solidFill>
              </a:rPr>
              <a:t>prevent overfitting)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5384800"/>
            <a:ext cx="1320800" cy="13208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219200" y="4999449"/>
            <a:ext cx="765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Also called </a:t>
            </a:r>
            <a:r>
              <a:rPr lang="en-US" sz="1800" dirty="0" err="1" smtClean="0"/>
              <a:t>FunkSVD</a:t>
            </a:r>
            <a:r>
              <a:rPr lang="en-US" sz="1800" dirty="0" smtClean="0"/>
              <a:t> from Simon </a:t>
            </a:r>
            <a:r>
              <a:rPr lang="en-US" sz="1800" dirty="0"/>
              <a:t>Funk’s post </a:t>
            </a:r>
            <a:r>
              <a:rPr lang="en-US" sz="1800" dirty="0">
                <a:hlinkClick r:id="rId4"/>
              </a:rPr>
              <a:t>http://sifter.org/~</a:t>
            </a:r>
            <a:r>
              <a:rPr lang="en-US" sz="1800" dirty="0" smtClean="0">
                <a:hlinkClick r:id="rId4"/>
              </a:rPr>
              <a:t>simon/journal/20061211.html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/>
              <a:t>WARNING</a:t>
            </a:r>
            <a:r>
              <a:rPr lang="en-US" sz="1800" dirty="0" smtClean="0"/>
              <a:t>: For simplicity I won’t include user and item biases in the models, but you can try with them at home</a:t>
            </a:r>
            <a:endParaRPr lang="en-US" sz="1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4047522"/>
            <a:ext cx="7226299" cy="8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/>
              <a:t>Batch Gradient Descent</a:t>
            </a:r>
          </a:p>
          <a:p>
            <a:pPr lvl="1"/>
            <a:r>
              <a:rPr lang="en-US" sz="1600" dirty="0" smtClean="0"/>
              <a:t>Calculate the gradients for the </a:t>
            </a:r>
            <a:r>
              <a:rPr lang="en-US" sz="1600" b="1" dirty="0" smtClean="0"/>
              <a:t>whole</a:t>
            </a:r>
            <a:r>
              <a:rPr lang="en-US" sz="1600" dirty="0" smtClean="0"/>
              <a:t> dataset to perform just </a:t>
            </a:r>
            <a:r>
              <a:rPr lang="en-US" sz="1600" b="1" dirty="0" smtClean="0"/>
              <a:t>one</a:t>
            </a:r>
            <a:r>
              <a:rPr lang="en-US" sz="1600" dirty="0" smtClean="0"/>
              <a:t> update</a:t>
            </a:r>
          </a:p>
          <a:p>
            <a:pPr lvl="1"/>
            <a:r>
              <a:rPr lang="en-US" sz="1600" dirty="0" smtClean="0"/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/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/>
              <a:t>Minibatch</a:t>
            </a:r>
            <a:r>
              <a:rPr lang="en-US" sz="2000" dirty="0" smtClean="0"/>
              <a:t> SGD (not-covered)</a:t>
            </a:r>
          </a:p>
          <a:p>
            <a:pPr lvl="1"/>
            <a:r>
              <a:rPr lang="en-US" sz="1600" dirty="0" smtClean="0"/>
              <a:t>Update every </a:t>
            </a:r>
            <a:r>
              <a:rPr lang="en-US" sz="1600" dirty="0" err="1" smtClean="0"/>
              <a:t>minibatch</a:t>
            </a:r>
            <a:r>
              <a:rPr lang="en-US" sz="1600" dirty="0" smtClean="0"/>
              <a:t> of </a:t>
            </a:r>
            <a:r>
              <a:rPr lang="en-US" sz="1600" b="1" dirty="0" smtClean="0"/>
              <a:t>n</a:t>
            </a:r>
            <a:r>
              <a:rPr lang="en-US" sz="1600" dirty="0" smtClean="0"/>
              <a:t> training tuples</a:t>
            </a:r>
          </a:p>
          <a:p>
            <a:pPr lvl="1"/>
            <a:r>
              <a:rPr lang="en-US" sz="1600" dirty="0" smtClean="0"/>
              <a:t>Pros over SGD: less variance </a:t>
            </a:r>
            <a:r>
              <a:rPr lang="en-US" sz="1600" dirty="0" smtClean="0">
                <a:sym typeface="Wingdings"/>
              </a:rPr>
              <a:t> stable convergence, fast matrix-ops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1419832"/>
            <a:ext cx="2368550" cy="3409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044700"/>
            <a:ext cx="160020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Batch Gradient Descent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Calculate the gradients for the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whole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dataset to perform just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one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update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SGD (not-covered)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Update every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training tuples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Pros over SGD: less variance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 stable convergence, fast matrix-ops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1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10544</TotalTime>
  <Words>923</Words>
  <Application>Microsoft Macintosh PowerPoint</Application>
  <PresentationFormat>Presentazione su schermo (4:3)</PresentationFormat>
  <Paragraphs>298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Cambria Math</vt:lpstr>
      <vt:lpstr>Lucida Grande</vt:lpstr>
      <vt:lpstr>ＭＳ Ｐゴシック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di PowerPoint</vt:lpstr>
      <vt:lpstr>Outline</vt:lpstr>
      <vt:lpstr>Matrix Factorization in Recommender Systems</vt:lpstr>
      <vt:lpstr>Presentazione di PowerPoint</vt:lpstr>
      <vt:lpstr>Matrix Factorization in Recommender Systems</vt:lpstr>
      <vt:lpstr>Matrix Factorization in Recommender Systems</vt:lpstr>
      <vt:lpstr>Matrix Factorization in Recommender Systems</vt:lpstr>
      <vt:lpstr>Gradient Descent Variants</vt:lpstr>
      <vt:lpstr>Gradient Descent Variants</vt:lpstr>
      <vt:lpstr>Matrix Factorization with SGD</vt:lpstr>
      <vt:lpstr>Matrix Factorization with SGD</vt:lpstr>
      <vt:lpstr>Matrix Factorization with SGD</vt:lpstr>
      <vt:lpstr>MF-SGD tips and tricks</vt:lpstr>
      <vt:lpstr>AsymmetricSVD</vt:lpstr>
      <vt:lpstr>AsymmetricSVD</vt:lpstr>
      <vt:lpstr>AsymmetricSVD</vt:lpstr>
      <vt:lpstr>AsySVD-SGD updates</vt:lpstr>
      <vt:lpstr>IALS or WRMF</vt:lpstr>
      <vt:lpstr>IALS</vt:lpstr>
      <vt:lpstr>IALS</vt:lpstr>
      <vt:lpstr>Learning IALS</vt:lpstr>
      <vt:lpstr>Learning IALS</vt:lpstr>
      <vt:lpstr>Learning IALS</vt:lpstr>
    </vt:vector>
  </TitlesOfParts>
  <Company>Politecnico di Milano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Utente di Microsoft Office</cp:lastModifiedBy>
  <cp:revision>315</cp:revision>
  <cp:lastPrinted>2015-10-15T10:44:10Z</cp:lastPrinted>
  <dcterms:created xsi:type="dcterms:W3CDTF">2010-03-10T22:19:22Z</dcterms:created>
  <dcterms:modified xsi:type="dcterms:W3CDTF">2016-12-12T12:10:37Z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